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-1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9BF2038-B57E-4117-9C2E-9D1811838D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08DF12-9DAE-4F69-9101-5D3DF11BDA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E9304-EC51-425D-9D67-519E81DC5BD0}" type="datetimeFigureOut">
              <a:rPr lang="en-US" smtClean="0"/>
              <a:t>02/12/18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0D1C1F-D34C-4A5A-8C9B-EB4574CE69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3D9092-B288-49D2-A7DF-38B6C0AAEE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663CD-E18A-452D-A4BF-09C2D16CA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6A7E5-7EB9-4FC5-9E6F-14080C459E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09134"/>
            <a:ext cx="9144000" cy="2387600"/>
          </a:xfrm>
        </p:spPr>
        <p:txBody>
          <a:bodyPr anchor="b"/>
          <a:lstStyle>
            <a:lvl1pPr algn="ctr" rtl="1">
              <a:defRPr sz="6000" b="0" i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TASHAROC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8EB727-4C51-4AD4-BA77-831AF5E77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77379"/>
            <a:ext cx="9144000" cy="1655762"/>
          </a:xfrm>
        </p:spPr>
        <p:txBody>
          <a:bodyPr/>
          <a:lstStyle>
            <a:lvl1pPr marL="0" indent="0" algn="ctr" rtl="1">
              <a:buNone/>
              <a:defRPr sz="2400" b="0" i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For an Open Region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10BF951-24E2-4C4A-8617-79E1743989EB}"/>
              </a:ext>
            </a:extLst>
          </p:cNvPr>
          <p:cNvSpPr/>
          <p:nvPr userDrawn="1"/>
        </p:nvSpPr>
        <p:spPr>
          <a:xfrm>
            <a:off x="389644" y="1305605"/>
            <a:ext cx="11233606" cy="1035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D5DE438-2123-419F-B93D-0D657D65C545}"/>
              </a:ext>
            </a:extLst>
          </p:cNvPr>
          <p:cNvSpPr/>
          <p:nvPr userDrawn="1"/>
        </p:nvSpPr>
        <p:spPr>
          <a:xfrm>
            <a:off x="996099" y="904973"/>
            <a:ext cx="135117" cy="45781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D85F874-D339-483E-BF16-07D14D68DA72}"/>
              </a:ext>
            </a:extLst>
          </p:cNvPr>
          <p:cNvSpPr/>
          <p:nvPr userDrawn="1"/>
        </p:nvSpPr>
        <p:spPr>
          <a:xfrm>
            <a:off x="11060784" y="974253"/>
            <a:ext cx="135117" cy="45781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E737FBB-472D-4162-A96C-11E550B4E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1170744" y="390581"/>
            <a:ext cx="1798637" cy="850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05A973D-56C6-4F3C-9CD5-92B450314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9" name="image4.png">
            <a:extLst>
              <a:ext uri="{FF2B5EF4-FFF2-40B4-BE49-F238E27FC236}">
                <a16:creationId xmlns="" xmlns:a16="http://schemas.microsoft.com/office/drawing/2014/main" id="{9021FC60-CA5B-449C-AC6B-EC86F7D32E65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97CF703-781E-4385-98EC-EB5E14B8E5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29"/>
            <a:ext cx="907655" cy="633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6A3761-6344-444A-A87F-CA07B80CAD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95024"/>
            <a:ext cx="1444082" cy="5265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6DE5E89-2031-43DB-AEE9-715AF37139D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71913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2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2B3EF-19A2-4829-A4E6-5C55BF78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F0A44A-4267-434F-AFF8-F59AA9F3B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44FF0C5-A58A-4371-B394-8B9A6C5C1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B05DBF2-FA5D-491E-B3E2-9CC22C44D092}"/>
              </a:ext>
            </a:extLst>
          </p:cNvPr>
          <p:cNvSpPr/>
          <p:nvPr userDrawn="1"/>
        </p:nvSpPr>
        <p:spPr>
          <a:xfrm>
            <a:off x="838200" y="1686462"/>
            <a:ext cx="11122639" cy="1042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2881305-5BA2-4620-BBA0-285C27B81C3F}"/>
              </a:ext>
            </a:extLst>
          </p:cNvPr>
          <p:cNvSpPr/>
          <p:nvPr userDrawn="1"/>
        </p:nvSpPr>
        <p:spPr>
          <a:xfrm>
            <a:off x="11353800" y="1272620"/>
            <a:ext cx="124513" cy="4904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CAE5F69-3620-4268-B327-984FDD1B4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8" name="image4.png">
            <a:extLst>
              <a:ext uri="{FF2B5EF4-FFF2-40B4-BE49-F238E27FC236}">
                <a16:creationId xmlns="" xmlns:a16="http://schemas.microsoft.com/office/drawing/2014/main" id="{D6E04136-5BC4-4B3B-8508-9D2735D2DDE5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2676BA8-1065-4097-AD47-FD6338133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12CDD4-0CA1-4263-96B3-93B46364FC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947F538-D13A-46E1-ACF3-45DAD8D33C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5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C63D2A-41CE-49F1-A74F-1F35A3868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86619F-FBC7-46DE-A6C8-4F8BDCB4B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0" y="392153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950423-EF6F-4E49-833E-AA1E7D69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53120" y="392153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02DA405-794D-4E82-8694-E66365E5F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4D7003-859E-49B4-8EFE-346611727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4" name="image4.png">
            <a:extLst>
              <a:ext uri="{FF2B5EF4-FFF2-40B4-BE49-F238E27FC236}">
                <a16:creationId xmlns="" xmlns:a16="http://schemas.microsoft.com/office/drawing/2014/main" id="{569C2328-3E0F-440D-8A43-8CCD215DD405}"/>
              </a:ext>
            </a:extLst>
          </p:cNvPr>
          <p:cNvPicPr/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E33245-9F2C-4FCD-A01E-7ED51E8528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AD0D5C-F67B-4A14-AA16-AEFEB09A1D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5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5405D-9116-43BC-B7FA-FFEEE28E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3D0E81-049D-4C42-98E5-261E5E24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6F98B1-166C-4CEF-B429-54A1DC297D45}"/>
              </a:ext>
            </a:extLst>
          </p:cNvPr>
          <p:cNvSpPr/>
          <p:nvPr userDrawn="1"/>
        </p:nvSpPr>
        <p:spPr>
          <a:xfrm>
            <a:off x="838200" y="1686462"/>
            <a:ext cx="11122639" cy="1042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D38111D-9A0D-44F3-86BD-949857EC9C93}"/>
              </a:ext>
            </a:extLst>
          </p:cNvPr>
          <p:cNvSpPr/>
          <p:nvPr userDrawn="1"/>
        </p:nvSpPr>
        <p:spPr>
          <a:xfrm>
            <a:off x="11353800" y="1272620"/>
            <a:ext cx="124513" cy="4904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82659AD-54B2-46C5-8D89-35BC4841C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648EA95-4E6D-412B-AF94-D8D53A8BF9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29" name="image4.png">
            <a:extLst>
              <a:ext uri="{FF2B5EF4-FFF2-40B4-BE49-F238E27FC236}">
                <a16:creationId xmlns="" xmlns:a16="http://schemas.microsoft.com/office/drawing/2014/main" id="{6FB5661D-744B-4CB0-910C-36D529279860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89AEE08-A1E0-4195-8287-D5489E34A3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FF4BC8-6FC0-405E-917A-57BD2007E4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420C0A-340F-4D7C-B59E-05FAB5D419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C41CB-3EAD-4159-97AC-71869439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A80954-5EDF-403F-995D-A3CD301E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6CEF1A8-0596-4F95-9679-274DBB6C1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149C08-28C2-485C-B1FA-3422ACD8C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0" name="image4.png">
            <a:extLst>
              <a:ext uri="{FF2B5EF4-FFF2-40B4-BE49-F238E27FC236}">
                <a16:creationId xmlns="" xmlns:a16="http://schemas.microsoft.com/office/drawing/2014/main" id="{A73B7ACA-CBA1-4F5F-B0BA-96F4A79D09DE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679E6D-A66B-4BBF-A91D-4919AFAE50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4D87BCC-C702-46EB-B655-63CAB29332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15083AF-9498-46DE-8824-F1363BCA0D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60284"/>
            <a:ext cx="907655" cy="633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E76ECBD-2D1D-42D0-899A-25C0111E76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95025"/>
            <a:ext cx="1444082" cy="5265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C5525C5-90A8-4604-85D9-DC08328981D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03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2E5A0-D84C-4AD0-8E6E-523D937F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86E8F0-0053-45D4-A91C-82D71244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76D9B3-DAF8-4435-A110-F6BDC7F8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3219DDF-5863-4B65-A8C4-7929701B3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8E070F-7775-433E-90EE-76CD6542C7E6}"/>
              </a:ext>
            </a:extLst>
          </p:cNvPr>
          <p:cNvSpPr/>
          <p:nvPr userDrawn="1"/>
        </p:nvSpPr>
        <p:spPr>
          <a:xfrm>
            <a:off x="838200" y="1686462"/>
            <a:ext cx="11122639" cy="1042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B3FCE9F-44AA-4589-B8D0-52FC540D7FB9}"/>
              </a:ext>
            </a:extLst>
          </p:cNvPr>
          <p:cNvSpPr/>
          <p:nvPr userDrawn="1"/>
        </p:nvSpPr>
        <p:spPr>
          <a:xfrm>
            <a:off x="11353800" y="1272620"/>
            <a:ext cx="124513" cy="4904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563FFA-01B7-4BF0-98BF-1BB97F98F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6" name="image4.png">
            <a:extLst>
              <a:ext uri="{FF2B5EF4-FFF2-40B4-BE49-F238E27FC236}">
                <a16:creationId xmlns="" xmlns:a16="http://schemas.microsoft.com/office/drawing/2014/main" id="{3F56A4DB-E678-4E36-968E-7558BC8A8FCF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DDD1EDB-122D-401B-8AE4-CCF901D256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42509F3-F2A7-42C8-B3A8-1F41FA2FA1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A56848B-125C-46FD-B5D1-7843B3170D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27FB2-4CC9-44CE-9DA7-2057A8DB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AE1F01-7442-43AE-B192-9847F4AA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8A5F84-8D4D-41C5-A6ED-879A02121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3pPr algn="r" rtl="1"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1D2160-17A8-4AEE-9AF8-B915D3D7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485BC3-67A8-4FB8-A865-0C0729922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A681E6C-C747-4D59-B430-269FCE857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A084D54-8887-4E10-B82C-3803018D66BA}"/>
              </a:ext>
            </a:extLst>
          </p:cNvPr>
          <p:cNvSpPr/>
          <p:nvPr userDrawn="1"/>
        </p:nvSpPr>
        <p:spPr>
          <a:xfrm>
            <a:off x="838200" y="1686462"/>
            <a:ext cx="11122639" cy="1042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FC5F197-117D-4CB3-B35C-2CAC7574C562}"/>
              </a:ext>
            </a:extLst>
          </p:cNvPr>
          <p:cNvSpPr/>
          <p:nvPr userDrawn="1"/>
        </p:nvSpPr>
        <p:spPr>
          <a:xfrm>
            <a:off x="11353800" y="1272620"/>
            <a:ext cx="124513" cy="4904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DCEF692-BE05-4220-A9B6-DF2D15698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21" name="image4.png">
            <a:extLst>
              <a:ext uri="{FF2B5EF4-FFF2-40B4-BE49-F238E27FC236}">
                <a16:creationId xmlns="" xmlns:a16="http://schemas.microsoft.com/office/drawing/2014/main" id="{411E9544-A6E6-430E-8A5D-3728260B5259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7DD75E4-454D-4192-B9AD-733C3A0D10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19B5713-E974-4D74-9889-21FD2BB2C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9538D07-C5ED-47F7-BEDA-B37EE18837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5363C-7531-4593-A015-0171C501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60134D2-FD76-4F6D-8617-4269729B1E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8274BAE-F60E-498C-A4F4-BFCA9C0A6E5F}"/>
              </a:ext>
            </a:extLst>
          </p:cNvPr>
          <p:cNvSpPr/>
          <p:nvPr userDrawn="1"/>
        </p:nvSpPr>
        <p:spPr>
          <a:xfrm>
            <a:off x="838200" y="1686462"/>
            <a:ext cx="11122639" cy="1042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6215699-C9A3-4F2E-8879-0F4311959D66}"/>
              </a:ext>
            </a:extLst>
          </p:cNvPr>
          <p:cNvSpPr/>
          <p:nvPr userDrawn="1"/>
        </p:nvSpPr>
        <p:spPr>
          <a:xfrm>
            <a:off x="11353800" y="1272620"/>
            <a:ext cx="124513" cy="4904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CEE3B7-27DE-4D7C-BB2D-9D051929D4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3" name="image4.png">
            <a:extLst>
              <a:ext uri="{FF2B5EF4-FFF2-40B4-BE49-F238E27FC236}">
                <a16:creationId xmlns="" xmlns:a16="http://schemas.microsoft.com/office/drawing/2014/main" id="{2540A506-78D3-4692-B865-160E4E52156C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865B5F1-481C-446F-B43E-A0AC76D830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EB858E4-4432-4150-888D-2705F43761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1664AB0-1965-497D-A67A-447D12DC315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D3523B-23A2-4135-8425-B5181416A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365126"/>
            <a:ext cx="1798637" cy="850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B8FB22-FBB6-4BEB-8139-18BA72281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0" name="image4.png">
            <a:extLst>
              <a:ext uri="{FF2B5EF4-FFF2-40B4-BE49-F238E27FC236}">
                <a16:creationId xmlns="" xmlns:a16="http://schemas.microsoft.com/office/drawing/2014/main" id="{C5C552AF-C1C3-4EC5-B6EB-FDEEB717E66C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DE13F9B-E3E0-4885-B869-3F7944A83B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2BF551-863B-4AB4-B438-7A1721C1A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65A4698-EBE7-4BC4-8189-642275FA53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1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341065-630F-4E4B-BF64-2399158E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81229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374C1C-A7A6-4915-968E-06D19AD6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392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B8D32A-90A3-4B8D-9900-59FA8ACCF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81429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6D44776-7E1A-4A9C-B2D8-6F802C18A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8200" y="168669"/>
            <a:ext cx="1798637" cy="850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2A6482E-B432-4AD6-9627-C8F4BC7EC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8" name="image4.png">
            <a:extLst>
              <a:ext uri="{FF2B5EF4-FFF2-40B4-BE49-F238E27FC236}">
                <a16:creationId xmlns="" xmlns:a16="http://schemas.microsoft.com/office/drawing/2014/main" id="{8524025F-92BB-428B-8C88-AA5572689D90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CCB614D-1B1B-4702-A511-6D9F66E2B4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0EA157-670C-4FEB-8BD3-542EBB2EB0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31A3A4B-D8D2-46A9-AB41-BE819A6842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2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DF842-EB0B-4AEE-96A6-1AC1AEB3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4492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7A6A42-CA57-4F38-82F0-348DB85FB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6612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A36DCA-AE83-4A7C-BBD5-DFA6036CB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3151" y="204946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4F60DB6-185E-43D7-9257-C96B51E57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3109" r="11697" b="15693"/>
          <a:stretch/>
        </p:blipFill>
        <p:spPr>
          <a:xfrm>
            <a:off x="836612" y="137026"/>
            <a:ext cx="1798637" cy="850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A1FAC27-6DA2-41A3-825D-5D9B8290C0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4" y="6238996"/>
            <a:ext cx="2499632" cy="408437"/>
          </a:xfrm>
          <a:prstGeom prst="rect">
            <a:avLst/>
          </a:prstGeom>
        </p:spPr>
      </p:pic>
      <p:pic>
        <p:nvPicPr>
          <p:cNvPr id="15" name="image4.png">
            <a:extLst>
              <a:ext uri="{FF2B5EF4-FFF2-40B4-BE49-F238E27FC236}">
                <a16:creationId xmlns="" xmlns:a16="http://schemas.microsoft.com/office/drawing/2014/main" id="{CD6CE0AD-D401-4EE1-AAA7-FB3A55B4AD1F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274132" y="6188634"/>
            <a:ext cx="1236569" cy="501648"/>
          </a:xfrm>
          <a:prstGeom prst="rect">
            <a:avLst/>
          </a:prstGeom>
          <a:ln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F1C9065-E98B-49EA-93F2-5BDE7D5882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2" y="6141430"/>
            <a:ext cx="907655" cy="633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F8D2FA-46AC-431B-9681-A8194080E5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1" y="6176171"/>
            <a:ext cx="1444082" cy="526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180F9EA-A346-46BA-82F7-58ABC17F34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8" y="5953060"/>
            <a:ext cx="907655" cy="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7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7241E1-1898-467F-96E9-1D0A702D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C61426-71F0-404B-A95C-1EA807E39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100F4E-0019-4303-834D-B3350D52E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7879-7E8D-48B0-B795-B2071FE58E17}" type="datetimeFigureOut">
              <a:rPr lang="en-US" smtClean="0"/>
              <a:t>02/12/18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68033C-236B-4834-B81D-110D6D88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CD7207-AD4D-4A46-9D43-A9B1D0498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F3BD8-F06A-426F-B879-962EC16E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0FBD7-3F67-4F54-9C80-B0A219458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576" y="1550894"/>
            <a:ext cx="9144000" cy="1134216"/>
          </a:xfrm>
        </p:spPr>
        <p:txBody>
          <a:bodyPr>
            <a:noAutofit/>
          </a:bodyPr>
          <a:lstStyle/>
          <a:p>
            <a:r>
              <a:rPr lang="fr-FR" altLang="fr-FR" sz="2800" b="1" dirty="0"/>
              <a:t>ETUDE DE FAISABILITE CONCERNANT LA CREATION DE TROIS PLATEFORMES D’INNOVATION POUR L’ARTISANAT</a:t>
            </a:r>
            <a:endParaRPr lang="fr-FR" altLang="fr-FR" sz="2800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D153541-D2DF-4AE6-A22E-9AFA9C512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212" y="3276744"/>
            <a:ext cx="9144000" cy="1655762"/>
          </a:xfrm>
        </p:spPr>
        <p:txBody>
          <a:bodyPr>
            <a:normAutofit/>
          </a:bodyPr>
          <a:lstStyle/>
          <a:p>
            <a:r>
              <a:rPr lang="fr-FR" altLang="fr-FR" sz="2800" b="1" dirty="0"/>
              <a:t> </a:t>
            </a:r>
            <a:r>
              <a:rPr lang="en-GB" altLang="fr-FR" sz="2800" b="1" dirty="0">
                <a:solidFill>
                  <a:srgbClr val="C00000"/>
                </a:solidFill>
              </a:rPr>
              <a:t>RAPPORT 5 : </a:t>
            </a:r>
          </a:p>
          <a:p>
            <a:r>
              <a:rPr lang="fr-FR" sz="4400" b="1" dirty="0">
                <a:solidFill>
                  <a:srgbClr val="C00000"/>
                </a:solidFill>
              </a:rPr>
              <a:t>Proposition du Budget Estimatif</a:t>
            </a:r>
            <a:endParaRPr lang="fr-MA" sz="4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5200974"/>
            <a:ext cx="192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altLang="fr-FR" b="1" i="1" dirty="0">
                <a:solidFill>
                  <a:schemeClr val="bg1"/>
                </a:solidFill>
              </a:rPr>
              <a:t>LAHLOU Chakib</a:t>
            </a:r>
          </a:p>
          <a:p>
            <a:r>
              <a:rPr lang="fr-MA" altLang="fr-FR" dirty="0">
                <a:solidFill>
                  <a:schemeClr val="bg1"/>
                </a:solidFill>
              </a:rPr>
              <a:t>Novembre 2018</a:t>
            </a:r>
            <a:endParaRPr lang="fr-FR" alt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FF2D45E-66D4-44BD-A2A6-AB5DE1D83453}"/>
              </a:ext>
            </a:extLst>
          </p:cNvPr>
          <p:cNvSpPr/>
          <p:nvPr/>
        </p:nvSpPr>
        <p:spPr>
          <a:xfrm>
            <a:off x="3512984" y="575779"/>
            <a:ext cx="5688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IV : FORMATION ET ACCOMPAGNEMENT</a:t>
            </a:r>
            <a:endParaRPr lang="fr-MA" sz="1600" dirty="0">
              <a:solidFill>
                <a:srgbClr val="C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CFD734E-EC02-4043-BD1A-6FBEF978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29722" r="25781" b="13611"/>
          <a:stretch/>
        </p:blipFill>
        <p:spPr>
          <a:xfrm>
            <a:off x="3086479" y="1038226"/>
            <a:ext cx="6486146" cy="47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BFF5BC-20D4-41C1-83AE-95BB739361A6}"/>
              </a:ext>
            </a:extLst>
          </p:cNvPr>
          <p:cNvSpPr/>
          <p:nvPr/>
        </p:nvSpPr>
        <p:spPr>
          <a:xfrm>
            <a:off x="3616389" y="253777"/>
            <a:ext cx="6777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V : Plan d’action de marketing et de commercialisation pour les trois prochaines années</a:t>
            </a:r>
            <a:endParaRPr lang="fr-MA" dirty="0">
              <a:solidFill>
                <a:srgbClr val="C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745112B-0F82-43B8-BF19-D3E2FD54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4" t="30555" r="31172" b="10278"/>
          <a:stretch/>
        </p:blipFill>
        <p:spPr>
          <a:xfrm>
            <a:off x="3406839" y="975911"/>
            <a:ext cx="5727636" cy="49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6C2DE-494C-42BE-AB67-9ED2046A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11" y="785968"/>
            <a:ext cx="10515600" cy="699248"/>
          </a:xfrm>
        </p:spPr>
        <p:txBody>
          <a:bodyPr>
            <a:noAutofit/>
          </a:bodyPr>
          <a:lstStyle/>
          <a:p>
            <a:pPr algn="ctr"/>
            <a:r>
              <a:rPr lang="en-GB" altLang="fr-F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SOMMAIRE</a:t>
            </a:r>
            <a:r>
              <a:rPr lang="en-GB" alt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GB" alt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BA8308-F0A3-4BCA-9805-C8BCD6C453B2}"/>
              </a:ext>
            </a:extLst>
          </p:cNvPr>
          <p:cNvSpPr/>
          <p:nvPr/>
        </p:nvSpPr>
        <p:spPr>
          <a:xfrm>
            <a:off x="1676398" y="2008563"/>
            <a:ext cx="8204719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GB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b="1" dirty="0"/>
              <a:t>BUDGET ESTIMATIF GLOBAL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b="1" dirty="0"/>
              <a:t>BUDGET ESTIMATIF DES PRINCIPALES PHASES </a:t>
            </a:r>
            <a:endParaRPr lang="fr-MA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b="1" dirty="0"/>
              <a:t>PHASE II : ÉLABORATION DU PLAN D’AFFAIRES (BUSINESS PLAN)</a:t>
            </a:r>
            <a:endParaRPr lang="fr-MA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b="1" dirty="0"/>
              <a:t>PHASE III : INVENTAIRE DE L’ETAT DE BESOINS EN TRAVAUX D’AMENAGEMENT, LA REHABILITATION ET LA RENOVATION</a:t>
            </a:r>
            <a:endParaRPr lang="fr-MA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fr-FR" b="1" dirty="0"/>
              <a:t>PHASE IV : FORMATION ET ACCOMPAGNEMENT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fr-FR" b="1" dirty="0"/>
              <a:t>PHASE V : Plan d’action de marketing et de commercialisation pour les trois prochaines années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386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>
          <a:xfrm>
            <a:off x="4007223" y="455892"/>
            <a:ext cx="7772400" cy="65405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INTRODUCTION</a:t>
            </a:r>
            <a:r>
              <a:rPr lang="fr-FR" altLang="fr-FR" sz="4800" dirty="0"/>
              <a:t> </a:t>
            </a:r>
          </a:p>
        </p:txBody>
      </p:sp>
      <p:sp>
        <p:nvSpPr>
          <p:cNvPr id="1024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10300"/>
            <a:ext cx="228600" cy="228600"/>
          </a:xfrm>
          <a:prstGeom prst="ellipse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F6C0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1B587C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1B587C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1B587C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1B587C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1B587C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1B587C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907876-37A3-464F-8A03-DACFB3AB5375}" type="slidenum">
              <a:rPr lang="fr-FR" altLang="fr-FR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D924A7A-8299-4574-B9FB-003C5781E3F8}"/>
              </a:ext>
            </a:extLst>
          </p:cNvPr>
          <p:cNvSpPr/>
          <p:nvPr/>
        </p:nvSpPr>
        <p:spPr>
          <a:xfrm>
            <a:off x="442564" y="1582340"/>
            <a:ext cx="11306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solidFill>
                  <a:srgbClr val="26262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 budget estimatif identifie les principales phases ainsi que les activités qui doivent être menées par la Région TTAH et l’AREP relatif à la création </a:t>
            </a: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 la SDR et l’établissement des PIA dans les villes : Tétouan, Chefchaouen, Al Hoceima, </a:t>
            </a:r>
            <a:r>
              <a:rPr lang="fr-FR" b="1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Imzouren</a:t>
            </a: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et Ouezzane.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254635"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l’issue de ces phases  et des activités réalisées, les résultats ci-après sont attendus :</a:t>
            </a:r>
            <a:endParaRPr lang="fr-MA" b="1" dirty="0">
              <a:solidFill>
                <a:srgbClr val="0070C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Les missions de la Société de Développement Régional de l’Artisanat sont définies en corrélation avec un </a:t>
            </a:r>
            <a:r>
              <a:rPr lang="fr-FR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Business Model</a:t>
            </a: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viable et performant recherché; 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 statut juridique de la Société de Développement Régional de l’Artisanat est proposé ;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 statut du personnel de la SDR est proposé ;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Un règlement intérieur des cinq plateformes est proposé ;</a:t>
            </a:r>
            <a:endParaRPr lang="fr-MA" b="1" dirty="0"/>
          </a:p>
        </p:txBody>
      </p:sp>
    </p:spTree>
    <p:extLst>
      <p:ext uri="{BB962C8B-B14F-4D97-AF65-F5344CB8AC3E}">
        <p14:creationId xmlns:p14="http://schemas.microsoft.com/office/powerpoint/2010/main" val="231593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815DB74-70E9-4032-83E2-A6A631FC66CC}"/>
              </a:ext>
            </a:extLst>
          </p:cNvPr>
          <p:cNvSpPr/>
          <p:nvPr/>
        </p:nvSpPr>
        <p:spPr>
          <a:xfrm>
            <a:off x="755779" y="1254591"/>
            <a:ext cx="11000792" cy="419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 responsabilité de la gestion des cinq plateformes est déterminée au regard de l’évolution de l’environnement institutionnel du secteur de l’artisanat au niveau national et régional ;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Toutes les composantes chargées de l’animation des espaces des cinq plateformes sont déterminées ; 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Les règles de la gestion des cinq plateformes sont proposées ; 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 rôle des artisans des cinq plateformes est proposé. 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L’avant-projet fait ressortir : le nombre d’ateliers et leur surface respectives aménagées et rénovées ; les aires de production, d’incubation ,de commercialisation d’innovation et de formation.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L’organisation, la répartition des espaces et services des futures plateformes est proposé.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 plan de formation et accompagnement est retenue.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Les infrastructures d’animation et ludiques utiles dans chacune des plateformes sont définies.</a:t>
            </a:r>
            <a:endParaRPr lang="fr-MA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79CDF51-4482-4F6E-8448-093ADD177340}"/>
              </a:ext>
            </a:extLst>
          </p:cNvPr>
          <p:cNvSpPr/>
          <p:nvPr/>
        </p:nvSpPr>
        <p:spPr>
          <a:xfrm>
            <a:off x="2917371" y="709725"/>
            <a:ext cx="837267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fr-FR" sz="2000" b="1" dirty="0">
                <a:solidFill>
                  <a:srgbClr val="C00000"/>
                </a:solidFill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I. </a:t>
            </a: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Prise de participation du capital de la Société de Développement régional </a:t>
            </a:r>
            <a:endParaRPr lang="fr-MA" sz="1200" b="1" dirty="0">
              <a:solidFill>
                <a:srgbClr val="C00000"/>
              </a:solidFill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A21ED6-E0C0-45E5-8951-4E46D006E008}"/>
              </a:ext>
            </a:extLst>
          </p:cNvPr>
          <p:cNvSpPr/>
          <p:nvPr/>
        </p:nvSpPr>
        <p:spPr>
          <a:xfrm>
            <a:off x="500742" y="1383917"/>
            <a:ext cx="107146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 schéma de prise de participation du capital serait constitué par sept actionnaires avec un capital égal à 1 MDH, soit 100.000 actions au total avec une valeur de 100 DH par action. </a:t>
            </a:r>
            <a:endParaRPr lang="fr-MA" sz="1200" b="1" dirty="0">
              <a:effectLst/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 Box 833">
            <a:extLst>
              <a:ext uri="{FF2B5EF4-FFF2-40B4-BE49-F238E27FC236}">
                <a16:creationId xmlns="" xmlns:a16="http://schemas.microsoft.com/office/drawing/2014/main" id="{65B76753-F5E3-477E-B3C2-1E9532AA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77" y="2237663"/>
            <a:ext cx="9968982" cy="3621962"/>
          </a:xfrm>
          <a:prstGeom prst="rect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MA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Tour de Table de la Société de Développement Régional de l’Artisanat (TTAH)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Conseil régional TTAH                                                                                                                                                            34 %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 Secrétariat d'Etat Chargé de l'Artisanat et de l'Economie Sociale : Maison de l’Artisan                                          25%       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Agence pour la Promotion et le Développement du Nord</a:t>
            </a: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                                                                         9%                                                                                                                                       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13000" algn="l"/>
              </a:tabLst>
            </a:pP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Commune urbaine de Tétouan                                                                                                                                                 8%                                             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13000" algn="l"/>
              </a:tabLst>
            </a:pP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Commune urbaine de Chefchaouen                                                                                                                                         8%                                                                                                       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Commune urbaine d’Al Hoceima                                                                                                                                             8%                                             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Commune Urbaine de Ouezzane                                                                                                                                               8%                                                                                                         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sz="1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MA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5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8311D5-A011-4F81-88A7-8714203FD4AE}"/>
              </a:ext>
            </a:extLst>
          </p:cNvPr>
          <p:cNvSpPr/>
          <p:nvPr/>
        </p:nvSpPr>
        <p:spPr>
          <a:xfrm>
            <a:off x="4464359" y="242319"/>
            <a:ext cx="3655168" cy="579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I. Budget Estimatif Global</a:t>
            </a:r>
            <a:endParaRPr lang="fr-MA" sz="2000" dirty="0">
              <a:solidFill>
                <a:srgbClr val="C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E0253FDC-BA7C-4074-97D7-E21DCC61E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77875"/>
              </p:ext>
            </p:extLst>
          </p:nvPr>
        </p:nvGraphicFramePr>
        <p:xfrm>
          <a:off x="2809463" y="821837"/>
          <a:ext cx="7624069" cy="5179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8390">
                  <a:extLst>
                    <a:ext uri="{9D8B030D-6E8A-4147-A177-3AD203B41FA5}">
                      <a16:colId xmlns="" xmlns:a16="http://schemas.microsoft.com/office/drawing/2014/main" val="1329174111"/>
                    </a:ext>
                  </a:extLst>
                </a:gridCol>
                <a:gridCol w="2420388">
                  <a:extLst>
                    <a:ext uri="{9D8B030D-6E8A-4147-A177-3AD203B41FA5}">
                      <a16:colId xmlns="" xmlns:a16="http://schemas.microsoft.com/office/drawing/2014/main" val="759576616"/>
                    </a:ext>
                  </a:extLst>
                </a:gridCol>
                <a:gridCol w="1815291">
                  <a:extLst>
                    <a:ext uri="{9D8B030D-6E8A-4147-A177-3AD203B41FA5}">
                      <a16:colId xmlns="" xmlns:a16="http://schemas.microsoft.com/office/drawing/2014/main" val="3331210377"/>
                    </a:ext>
                  </a:extLst>
                </a:gridCol>
              </a:tblGrid>
              <a:tr h="417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                PHASES           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BUDGET ESTIMATIF 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FINANCEMENT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2383058378"/>
                  </a:ext>
                </a:extLst>
              </a:tr>
              <a:tr h="59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  </a:t>
                      </a:r>
                      <a:r>
                        <a:rPr lang="fr-FR" sz="1300" cap="small">
                          <a:effectLst/>
                        </a:rPr>
                        <a:t>PHASE I: CREATION DE LA SOCIETE DE DEVELOPPEMENT REGIONAL DE L’ARTISANAT        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            </a:t>
                      </a:r>
                      <a:r>
                        <a:rPr lang="fr-FR" sz="1300" dirty="0" smtClean="0">
                          <a:effectLst/>
                        </a:rPr>
                        <a:t>        440</a:t>
                      </a:r>
                      <a:r>
                        <a:rPr lang="fr-FR" sz="1300" dirty="0">
                          <a:effectLst/>
                        </a:rPr>
                        <a:t> 000,00</a:t>
                      </a:r>
                      <a:endParaRPr lang="fr-MA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b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  Région TTAH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717" marR="110717" marT="55358" marB="55358" anchor="ctr"/>
                </a:tc>
                <a:extLst>
                  <a:ext uri="{0D108BD9-81ED-4DB2-BD59-A6C34878D82A}">
                    <a16:rowId xmlns="" xmlns:a16="http://schemas.microsoft.com/office/drawing/2014/main" val="172367911"/>
                  </a:ext>
                </a:extLst>
              </a:tr>
              <a:tr h="29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b"/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223732"/>
                  </a:ext>
                </a:extLst>
              </a:tr>
              <a:tr h="29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                                                                                 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1695940112"/>
                  </a:ext>
                </a:extLst>
              </a:tr>
              <a:tr h="40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PHASE II : ELABORATION DU PLAN D’AFFAIRES (BUSINESS PLAN)</a:t>
                      </a:r>
                      <a:endParaRPr lang="fr-MA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100 000,00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  Région TTAH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678757671"/>
                  </a:ext>
                </a:extLst>
              </a:tr>
              <a:tr h="29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333421743"/>
                  </a:ext>
                </a:extLst>
              </a:tr>
              <a:tr h="1045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PHASE III : INVENTAIRE DE L’ETAT DE BESOINS EN TRAVAUX D’AMENAGEMENT, LA REHABILITATION ET LA RENOVATION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1 100 000,00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Société de Développement Régional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1894500592"/>
                  </a:ext>
                </a:extLst>
              </a:tr>
              <a:tr h="66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PHASE IV : FORMATION ET ACCOMPAGNEMENT    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550 000,00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Société de Développement Régional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4128977458"/>
                  </a:ext>
                </a:extLst>
              </a:tr>
              <a:tr h="66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PHASE V : PLAN D’ACTION MARKETING ET DE COMMERCIALISATION                                                                                 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750 000,00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Société de Développement Régional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567187779"/>
                  </a:ext>
                </a:extLst>
              </a:tr>
              <a:tr h="450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TOTAL BUDGET ESTIMATIF 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2 940 000,00</a:t>
                      </a:r>
                      <a:endParaRPr lang="fr-MA" sz="15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</a:rPr>
                        <a:t> </a:t>
                      </a:r>
                      <a:endParaRPr lang="fr-MA" sz="15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821" marR="53821" marT="0" marB="0" anchor="ctr"/>
                </a:tc>
                <a:extLst>
                  <a:ext uri="{0D108BD9-81ED-4DB2-BD59-A6C34878D82A}">
                    <a16:rowId xmlns="" xmlns:a16="http://schemas.microsoft.com/office/drawing/2014/main" val="204801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9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E09FA6-561F-499E-BD3A-530427EDD69B}"/>
              </a:ext>
            </a:extLst>
          </p:cNvPr>
          <p:cNvSpPr/>
          <p:nvPr/>
        </p:nvSpPr>
        <p:spPr>
          <a:xfrm>
            <a:off x="3180208" y="382278"/>
            <a:ext cx="4879862" cy="49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 Budget Estimatif des Principales Phases </a:t>
            </a:r>
            <a:endParaRPr lang="fr-MA" dirty="0">
              <a:solidFill>
                <a:srgbClr val="C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2FFE420-76C2-42A7-8ABA-012E59D57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7" t="27917" r="24220" b="7777"/>
          <a:stretch/>
        </p:blipFill>
        <p:spPr>
          <a:xfrm>
            <a:off x="2828924" y="1000125"/>
            <a:ext cx="6543675" cy="49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8D92FD-177F-41BC-8195-A2EAC72D4065}"/>
              </a:ext>
            </a:extLst>
          </p:cNvPr>
          <p:cNvSpPr/>
          <p:nvPr/>
        </p:nvSpPr>
        <p:spPr>
          <a:xfrm>
            <a:off x="3122644" y="530586"/>
            <a:ext cx="772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PHASE II : ÉLABORATION DU PLAN D’AFFAIRES (BUSINESS PLAN)</a:t>
            </a:r>
            <a:endParaRPr lang="fr-MA" dirty="0">
              <a:solidFill>
                <a:srgbClr val="C00000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82B556E-BD42-4EAA-B2FF-B1E4CB111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6" t="29028" r="26641" b="11250"/>
          <a:stretch/>
        </p:blipFill>
        <p:spPr>
          <a:xfrm>
            <a:off x="3513169" y="995227"/>
            <a:ext cx="6497606" cy="4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0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7B0DF5-8F32-4C2E-89DA-42CADA7CA492}"/>
              </a:ext>
            </a:extLst>
          </p:cNvPr>
          <p:cNvSpPr/>
          <p:nvPr/>
        </p:nvSpPr>
        <p:spPr>
          <a:xfrm>
            <a:off x="3047999" y="364094"/>
            <a:ext cx="8186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PHASE III : INVENTAIRE DE L’ETAT DE BESOINS EN TRAVAUX D’AMENAGEMENT, LA REHABILITATION ET LA RENOVATION</a:t>
            </a:r>
            <a:endParaRPr lang="fr-MA" sz="1600" dirty="0">
              <a:solidFill>
                <a:srgbClr val="C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92C5D94-4F74-4CC4-A7DA-8875C4103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91" t="25972" r="24844" b="11805"/>
          <a:stretch/>
        </p:blipFill>
        <p:spPr>
          <a:xfrm>
            <a:off x="3352799" y="1010425"/>
            <a:ext cx="6267451" cy="49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3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309</Words>
  <Application>Microsoft Macintosh PowerPoint</Application>
  <PresentationFormat>Personnalisé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Office Theme</vt:lpstr>
      <vt:lpstr>ETUDE DE FAISABILITE CONCERNANT LA CREATION DE TROIS PLATEFORMES D’INNOVATION POUR L’ARTISANAT</vt:lpstr>
      <vt:lpstr>SOMMAIRE </vt:lpstr>
      <vt:lpstr>INTRODUCTION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Marouan Ben Larbi</dc:creator>
  <cp:lastModifiedBy>chakib lahlou</cp:lastModifiedBy>
  <cp:revision>58</cp:revision>
  <dcterms:created xsi:type="dcterms:W3CDTF">2018-11-22T09:07:05Z</dcterms:created>
  <dcterms:modified xsi:type="dcterms:W3CDTF">2018-12-02T17:14:05Z</dcterms:modified>
</cp:coreProperties>
</file>